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9.jpeg" ContentType="image/jpeg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10.jpeg" ContentType="image/jpeg"/>
  <Override PartName="/ppt/media/image11.jpeg" ContentType="image/jpeg"/>
  <Override PartName="/ppt/media/image12.jpeg" ContentType="image/jpeg"/>
  <Override PartName="/ppt/media/image13.jpeg" ContentType="image/jpeg"/>
  <Override PartName="/ppt/media/image14.jpeg" ContentType="image/jpeg"/>
  <Override PartName="/ppt/media/image15.jpeg" ContentType="image/jpeg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</p:sldIdLst>
  <p:sldSz cx="12192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9603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1451520" y="3817800"/>
            <a:ext cx="9603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6372360" y="201564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body"/>
          </p:nvPr>
        </p:nvSpPr>
        <p:spPr>
          <a:xfrm>
            <a:off x="1451520" y="381780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5"/>
          <p:cNvSpPr>
            <a:spLocks noGrp="1"/>
          </p:cNvSpPr>
          <p:nvPr>
            <p:ph type="body"/>
          </p:nvPr>
        </p:nvSpPr>
        <p:spPr>
          <a:xfrm>
            <a:off x="6372360" y="381780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309204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3"/>
          <p:cNvSpPr>
            <a:spLocks noGrp="1"/>
          </p:cNvSpPr>
          <p:nvPr>
            <p:ph type="body"/>
          </p:nvPr>
        </p:nvSpPr>
        <p:spPr>
          <a:xfrm>
            <a:off x="4698720" y="2015640"/>
            <a:ext cx="309204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PlaceHolder 4"/>
          <p:cNvSpPr>
            <a:spLocks noGrp="1"/>
          </p:cNvSpPr>
          <p:nvPr>
            <p:ph type="body"/>
          </p:nvPr>
        </p:nvSpPr>
        <p:spPr>
          <a:xfrm>
            <a:off x="7945560" y="2015640"/>
            <a:ext cx="309204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PlaceHolder 5"/>
          <p:cNvSpPr>
            <a:spLocks noGrp="1"/>
          </p:cNvSpPr>
          <p:nvPr>
            <p:ph type="body"/>
          </p:nvPr>
        </p:nvSpPr>
        <p:spPr>
          <a:xfrm>
            <a:off x="1451520" y="3817800"/>
            <a:ext cx="309204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6"/>
          <p:cNvSpPr>
            <a:spLocks noGrp="1"/>
          </p:cNvSpPr>
          <p:nvPr>
            <p:ph type="body"/>
          </p:nvPr>
        </p:nvSpPr>
        <p:spPr>
          <a:xfrm>
            <a:off x="4698720" y="3817800"/>
            <a:ext cx="309204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4" name="PlaceHolder 7"/>
          <p:cNvSpPr>
            <a:spLocks noGrp="1"/>
          </p:cNvSpPr>
          <p:nvPr>
            <p:ph type="body"/>
          </p:nvPr>
        </p:nvSpPr>
        <p:spPr>
          <a:xfrm>
            <a:off x="7945560" y="3817800"/>
            <a:ext cx="309204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4686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6372360" y="2015640"/>
            <a:ext cx="4686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1451520" y="804600"/>
            <a:ext cx="9603000" cy="48639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372360" y="2015640"/>
            <a:ext cx="4686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1451520" y="381780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4686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372360" y="201564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6372360" y="381780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6372360" y="201564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1451520" y="3817800"/>
            <a:ext cx="9603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9603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1451520" y="3817800"/>
            <a:ext cx="9603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6372360" y="201564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1451520" y="381780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6372360" y="381780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309204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698720" y="2015640"/>
            <a:ext cx="309204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 type="body"/>
          </p:nvPr>
        </p:nvSpPr>
        <p:spPr>
          <a:xfrm>
            <a:off x="7945560" y="2015640"/>
            <a:ext cx="309204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 type="body"/>
          </p:nvPr>
        </p:nvSpPr>
        <p:spPr>
          <a:xfrm>
            <a:off x="1451520" y="3817800"/>
            <a:ext cx="309204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 type="body"/>
          </p:nvPr>
        </p:nvSpPr>
        <p:spPr>
          <a:xfrm>
            <a:off x="4698720" y="3817800"/>
            <a:ext cx="309204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 type="body"/>
          </p:nvPr>
        </p:nvSpPr>
        <p:spPr>
          <a:xfrm>
            <a:off x="7945560" y="3817800"/>
            <a:ext cx="309204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4686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6372360" y="2015640"/>
            <a:ext cx="4686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subTitle"/>
          </p:nvPr>
        </p:nvSpPr>
        <p:spPr>
          <a:xfrm>
            <a:off x="1451520" y="804600"/>
            <a:ext cx="9603000" cy="486396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hr-HR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372360" y="2015640"/>
            <a:ext cx="4686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1451520" y="381780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4686120" cy="34502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372360" y="201564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372360" y="381780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451520" y="201564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372360" y="2015640"/>
            <a:ext cx="468612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1451520" y="3817800"/>
            <a:ext cx="9603000" cy="164556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hr-HR" sz="1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/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1" name="Google Shape;7;p17" descr=""/>
          <p:cNvPicPr/>
          <p:nvPr/>
        </p:nvPicPr>
        <p:blipFill>
          <a:blip r:embed="rId2"/>
          <a:srcRect l="0" t="1523" r="0" b="-1523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ln>
            <a:noFill/>
          </a:ln>
        </p:spPr>
      </p:pic>
      <p:sp>
        <p:nvSpPr>
          <p:cNvPr id="2" name="CustomShape 2"/>
          <p:cNvSpPr/>
          <p:nvPr/>
        </p:nvSpPr>
        <p:spPr>
          <a:xfrm>
            <a:off x="0" y="6128280"/>
            <a:ext cx="121917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1">
                <a:alpha val="2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PlaceHolder 3"/>
          <p:cNvSpPr>
            <a:spLocks noGrp="1"/>
          </p:cNvSpPr>
          <p:nvPr>
            <p:ph type="title"/>
          </p:nvPr>
        </p:nvSpPr>
        <p:spPr>
          <a:xfrm>
            <a:off x="2417760" y="802440"/>
            <a:ext cx="8636760" cy="2541240"/>
          </a:xfrm>
          <a:prstGeom prst="rect">
            <a:avLst/>
          </a:prstGeom>
        </p:spPr>
        <p:txBody>
          <a:bodyPr bIns="0" anchor="b">
            <a:normAutofit/>
          </a:bodyPr>
          <a:p>
            <a:r>
              <a:rPr b="0" lang="hr-HR" sz="6600" spc="-1" strike="noStrike">
                <a:solidFill>
                  <a:srgbClr val="000000"/>
                </a:solidFill>
                <a:latin typeface="Arial"/>
              </a:rPr>
              <a:t>Kliknite za uređivanje oblika naslova teksta</a:t>
            </a:r>
            <a:endParaRPr b="0" lang="hr-HR" sz="6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dt"/>
          </p:nvPr>
        </p:nvSpPr>
        <p:spPr>
          <a:xfrm>
            <a:off x="7554240" y="330480"/>
            <a:ext cx="3500280" cy="3088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ftr"/>
          </p:nvPr>
        </p:nvSpPr>
        <p:spPr>
          <a:xfrm>
            <a:off x="2416680" y="329400"/>
            <a:ext cx="4973400" cy="3088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6" name="PlaceHolder 6"/>
          <p:cNvSpPr>
            <a:spLocks noGrp="1"/>
          </p:cNvSpPr>
          <p:nvPr>
            <p:ph type="sldNum"/>
          </p:nvPr>
        </p:nvSpPr>
        <p:spPr>
          <a:xfrm>
            <a:off x="1437840" y="798840"/>
            <a:ext cx="810720" cy="50328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fld id="{B014B320-C6B9-4D39-B447-9E2DFE93C4F4}" type="slidenum">
              <a:rPr b="0" lang="hr-HR" sz="2800" spc="-1" strike="noStrike">
                <a:solidFill>
                  <a:srgbClr val="b71e42"/>
                </a:solidFill>
                <a:latin typeface="Gill Sans"/>
                <a:ea typeface="Gill Sans"/>
              </a:rPr>
              <a:t>&lt;number&gt;</a:t>
            </a:fld>
            <a:endParaRPr b="0" lang="hr-HR" sz="2800" spc="-1" strike="noStrike">
              <a:latin typeface="Times New Roman"/>
            </a:endParaRPr>
          </a:p>
        </p:txBody>
      </p:sp>
      <p:sp>
        <p:nvSpPr>
          <p:cNvPr id="7" name="CustomShape 7"/>
          <p:cNvSpPr/>
          <p:nvPr/>
        </p:nvSpPr>
        <p:spPr>
          <a:xfrm>
            <a:off x="2417760" y="3528720"/>
            <a:ext cx="86367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168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8" name="PlaceHolder 8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Kliknite za uređivanje oblika teksta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Druga razina konture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Treća razina konture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1400" spc="-1" strike="noStrike">
                <a:solidFill>
                  <a:srgbClr val="000000"/>
                </a:solidFill>
                <a:latin typeface="Arial"/>
              </a:rPr>
              <a:t>Četvrta razina kontura</a:t>
            </a:r>
            <a:endParaRPr b="0" lang="hr-HR" sz="14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Peta razina kontura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Šesta razina kontura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Sedma razina konture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2019600"/>
            <a:ext cx="12191760" cy="4105440"/>
          </a:xfrm>
          <a:prstGeom prst="rect">
            <a:avLst/>
          </a:prstGeom>
          <a:gradFill rotWithShape="0">
            <a:gsLst>
              <a:gs pos="0">
                <a:srgbClr val="dfdbd5"/>
              </a:gs>
              <a:gs pos="100000">
                <a:srgbClr val="dfdbd5"/>
              </a:gs>
            </a:gsLst>
            <a:lin ang="5400000"/>
          </a:gradFill>
          <a:ln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46" name="Google Shape;7;p17" descr=""/>
          <p:cNvPicPr/>
          <p:nvPr/>
        </p:nvPicPr>
        <p:blipFill>
          <a:blip r:embed="rId2"/>
          <a:srcRect l="0" t="1523" r="0" b="-1523"/>
          <a:stretch/>
        </p:blipFill>
        <p:spPr>
          <a:xfrm>
            <a:off x="0" y="6126480"/>
            <a:ext cx="12191760" cy="742680"/>
          </a:xfrm>
          <a:prstGeom prst="rect">
            <a:avLst/>
          </a:prstGeom>
          <a:ln>
            <a:noFill/>
          </a:ln>
        </p:spPr>
      </p:pic>
      <p:sp>
        <p:nvSpPr>
          <p:cNvPr id="47" name="CustomShape 2"/>
          <p:cNvSpPr/>
          <p:nvPr/>
        </p:nvSpPr>
        <p:spPr>
          <a:xfrm>
            <a:off x="0" y="6128280"/>
            <a:ext cx="1219176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12600">
            <a:solidFill>
              <a:srgbClr val="000001">
                <a:alpha val="20000"/>
              </a:srgbClr>
            </a:solidFill>
            <a:round/>
          </a:ln>
        </p:spPr>
        <p:style>
          <a:lnRef idx="0"/>
          <a:fillRef idx="0"/>
          <a:effectRef idx="0"/>
          <a:fontRef idx="minor"/>
        </p:style>
      </p:sp>
      <p:sp>
        <p:nvSpPr>
          <p:cNvPr id="48" name="PlaceHolder 3"/>
          <p:cNvSpPr>
            <a:spLocks noGrp="1"/>
          </p:cNvSpPr>
          <p:nvPr>
            <p:ph type="title"/>
          </p:nvPr>
        </p:nvSpPr>
        <p:spPr>
          <a:xfrm>
            <a:off x="1451520" y="804600"/>
            <a:ext cx="9603000" cy="1049040"/>
          </a:xfrm>
          <a:prstGeom prst="rect">
            <a:avLst/>
          </a:prstGeom>
        </p:spPr>
        <p:txBody>
          <a:bodyPr>
            <a:normAutofit/>
          </a:bodyPr>
          <a:p>
            <a:r>
              <a:rPr b="0" lang="hr-HR" sz="3200" spc="-1" strike="noStrike">
                <a:solidFill>
                  <a:srgbClr val="000000"/>
                </a:solidFill>
                <a:latin typeface="Arial"/>
              </a:rPr>
              <a:t>Kliknite za uređivanje oblika naslova teksta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 type="body"/>
          </p:nvPr>
        </p:nvSpPr>
        <p:spPr>
          <a:xfrm>
            <a:off x="1451520" y="2015640"/>
            <a:ext cx="9603000" cy="3450240"/>
          </a:xfrm>
          <a:prstGeom prst="rect">
            <a:avLst/>
          </a:prstGeom>
        </p:spPr>
        <p:txBody>
          <a:bodyPr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Kliknite za uređivanje oblika teksta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Druga razina konture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Treća razina konture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Četvrta razina kontura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Peta razina kontura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Šesta razina kontura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</a:rPr>
              <a:t>Sedma razina konture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PlaceHolder 5"/>
          <p:cNvSpPr>
            <a:spLocks noGrp="1"/>
          </p:cNvSpPr>
          <p:nvPr>
            <p:ph type="dt"/>
          </p:nvPr>
        </p:nvSpPr>
        <p:spPr>
          <a:xfrm>
            <a:off x="7554240" y="330480"/>
            <a:ext cx="3500280" cy="3088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51" name="PlaceHolder 6"/>
          <p:cNvSpPr>
            <a:spLocks noGrp="1"/>
          </p:cNvSpPr>
          <p:nvPr>
            <p:ph type="ftr"/>
          </p:nvPr>
        </p:nvSpPr>
        <p:spPr>
          <a:xfrm>
            <a:off x="1451520" y="329400"/>
            <a:ext cx="5938560" cy="308880"/>
          </a:xfrm>
          <a:prstGeom prst="rect">
            <a:avLst/>
          </a:prstGeom>
        </p:spPr>
        <p:txBody>
          <a:bodyPr anchor="ctr">
            <a:noAutofit/>
          </a:bodyPr>
          <a:p>
            <a:endParaRPr b="0" lang="hr-HR" sz="2400" spc="-1" strike="noStrike">
              <a:latin typeface="Times New Roman"/>
            </a:endParaRPr>
          </a:p>
        </p:txBody>
      </p:sp>
      <p:sp>
        <p:nvSpPr>
          <p:cNvPr id="52" name="PlaceHolder 7"/>
          <p:cNvSpPr>
            <a:spLocks noGrp="1"/>
          </p:cNvSpPr>
          <p:nvPr>
            <p:ph type="sldNum"/>
          </p:nvPr>
        </p:nvSpPr>
        <p:spPr>
          <a:xfrm>
            <a:off x="480240" y="798840"/>
            <a:ext cx="810720" cy="503280"/>
          </a:xfrm>
          <a:prstGeom prst="rect">
            <a:avLst/>
          </a:prstGeom>
        </p:spPr>
        <p:txBody>
          <a:bodyPr>
            <a:noAutofit/>
          </a:bodyPr>
          <a:p>
            <a:pPr algn="r">
              <a:lnSpc>
                <a:spcPct val="100000"/>
              </a:lnSpc>
            </a:pPr>
            <a:fld id="{DB377658-A80F-4AED-B232-1F56F32DE999}" type="slidenum">
              <a:rPr b="0" lang="hr-HR" sz="2800" spc="-1" strike="noStrike">
                <a:solidFill>
                  <a:srgbClr val="b71e42"/>
                </a:solidFill>
                <a:latin typeface="Gill Sans"/>
                <a:ea typeface="Gill Sans"/>
              </a:rPr>
              <a:t>&lt;number&gt;</a:t>
            </a:fld>
            <a:endParaRPr b="0" lang="hr-HR" sz="2800" spc="-1" strike="noStrike">
              <a:latin typeface="Times New Roman"/>
            </a:endParaRPr>
          </a:p>
        </p:txBody>
      </p:sp>
      <p:sp>
        <p:nvSpPr>
          <p:cNvPr id="53" name="CustomShape 8"/>
          <p:cNvSpPr/>
          <p:nvPr/>
        </p:nvSpPr>
        <p:spPr>
          <a:xfrm>
            <a:off x="1454040" y="1847160"/>
            <a:ext cx="9607320" cy="360"/>
          </a:xfrm>
          <a:custGeom>
            <a:avLst/>
            <a:gdLst/>
            <a:ahLst/>
            <a:rect l="l" t="t" r="r" b="b"/>
            <a:pathLst>
              <a:path w="21600" h="21600">
                <a:moveTo>
                  <a:pt x="0" y="0"/>
                </a:moveTo>
                <a:lnTo>
                  <a:pt x="21600" y="21600"/>
                </a:lnTo>
              </a:path>
            </a:pathLst>
          </a:custGeom>
          <a:noFill/>
          <a:ln w="31680">
            <a:solidFill>
              <a:schemeClr val="accent1"/>
            </a:solidFill>
            <a:round/>
          </a:ln>
        </p:spPr>
        <p:style>
          <a:lnRef idx="0"/>
          <a:fillRef idx="0"/>
          <a:effectRef idx="0"/>
          <a:fontRef idx="minor"/>
        </p:style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0.jpeg"/><Relationship Id="rId2" Type="http://schemas.openxmlformats.org/officeDocument/2006/relationships/image" Target="../media/image11.jpeg"/><Relationship Id="rId3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2.jpeg"/><Relationship Id="rId2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13.jpe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4.jpeg"/><Relationship Id="rId2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hyperlink" Target="http://www.izrekeicitati.com/citati/citat/18425-" TargetMode="External"/><Relationship Id="rId2" Type="http://schemas.openxmlformats.org/officeDocument/2006/relationships/image" Target="../media/image15.jpeg"/><Relationship Id="rId3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6.jpe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7.jpe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Shape 1"/>
          <p:cNvSpPr txBox="1"/>
          <p:nvPr/>
        </p:nvSpPr>
        <p:spPr>
          <a:xfrm>
            <a:off x="2417760" y="802440"/>
            <a:ext cx="8636760" cy="2541240"/>
          </a:xfrm>
          <a:prstGeom prst="rect">
            <a:avLst/>
          </a:prstGeom>
          <a:noFill/>
          <a:ln>
            <a:noFill/>
          </a:ln>
        </p:spPr>
        <p:txBody>
          <a:bodyPr bIns="0" anchor="b">
            <a:normAutofit/>
          </a:bodyPr>
          <a:p>
            <a:pPr>
              <a:lnSpc>
                <a:spcPct val="90000"/>
              </a:lnSpc>
            </a:pPr>
            <a:r>
              <a:rPr b="0" lang="hr-HR" sz="6600" spc="-1" strike="noStrike">
                <a:solidFill>
                  <a:srgbClr val="000000"/>
                </a:solidFill>
                <a:latin typeface="Gill Sans"/>
                <a:ea typeface="Gill Sans"/>
              </a:rPr>
              <a:t>ŽENE KOJE NAS INSPIRIRAJU</a:t>
            </a:r>
            <a:endParaRPr b="0" lang="hr-HR" sz="66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ANNE FRANK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2" name="TextShape 2"/>
          <p:cNvSpPr txBox="1"/>
          <p:nvPr/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Roboto"/>
                <a:ea typeface="Roboto"/>
              </a:rPr>
              <a:t> </a:t>
            </a:r>
            <a:r>
              <a:rPr b="0" lang="hr-HR" sz="2000" spc="-1" strike="noStrike">
                <a:solidFill>
                  <a:srgbClr val="000000"/>
                </a:solidFill>
                <a:latin typeface="Arial"/>
                <a:ea typeface="Arial"/>
              </a:rPr>
              <a:t>Bila je Židovka i autorica Dnevnika u kojem je neposredno i iskreno posvjedočila o drami svakodnevice i odrastanja u izolaciji, strahu i skrivanju. 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  <a:ea typeface="Arial"/>
              </a:rPr>
              <a:t>Pisala je o patnjama Židova za vrijeme Drugog svjetskog rata.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1" i="1" lang="hr-HR" sz="2000" spc="-1" strike="noStrike">
                <a:solidFill>
                  <a:srgbClr val="333333"/>
                </a:solidFill>
                <a:latin typeface="Arial"/>
                <a:ea typeface="Arial"/>
              </a:rPr>
              <a:t>Anne Frank je simbol borbe ne samo protiv nacizma nego i protiv nečovječnosti u svakom obliku.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i="1" lang="hr-HR" sz="2000" spc="-1" strike="noStrike">
                <a:solidFill>
                  <a:srgbClr val="000000"/>
                </a:solidFill>
                <a:latin typeface="Merriweather"/>
                <a:ea typeface="Merriweather"/>
              </a:rPr>
              <a:t>,,Kako je divno to da nitko ne mora čekati ni trenutak da bi počeo svijet činiti boljim.”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3" name="Google Shape;159;p10" descr=""/>
          <p:cNvPicPr/>
          <p:nvPr/>
        </p:nvPicPr>
        <p:blipFill>
          <a:blip r:embed="rId1"/>
          <a:stretch/>
        </p:blipFill>
        <p:spPr>
          <a:xfrm>
            <a:off x="10632600" y="0"/>
            <a:ext cx="1559160" cy="1853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MARGARET BOURKE WHITE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Razvila je vlastite stilove,tehnike i formate fotografija.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Prva žena koja je bila zaposlena kao foto-novinar.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Prva fotoreporterka s bojnih polja Drugog svetskog rata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6" name="Google Shape;166;p11" descr=""/>
          <p:cNvPicPr/>
          <p:nvPr/>
        </p:nvPicPr>
        <p:blipFill>
          <a:blip r:embed="rId1"/>
          <a:stretch/>
        </p:blipFill>
        <p:spPr>
          <a:xfrm>
            <a:off x="8469360" y="0"/>
            <a:ext cx="3722040" cy="3186720"/>
          </a:xfrm>
          <a:prstGeom prst="rect">
            <a:avLst/>
          </a:prstGeom>
          <a:ln>
            <a:noFill/>
          </a:ln>
        </p:spPr>
      </p:pic>
      <p:pic>
        <p:nvPicPr>
          <p:cNvPr id="117" name="Google Shape;167;p11" descr=""/>
          <p:cNvPicPr/>
          <p:nvPr/>
        </p:nvPicPr>
        <p:blipFill>
          <a:blip r:embed="rId2"/>
          <a:stretch/>
        </p:blipFill>
        <p:spPr>
          <a:xfrm>
            <a:off x="8469360" y="3187080"/>
            <a:ext cx="3823920" cy="29793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SIMONE DE BEAUVOIR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9" name="TextShape 2"/>
          <p:cNvSpPr txBox="1"/>
          <p:nvPr/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Francuska intelektualka,feministica,borac za ljudska prava i filozof.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Poznata po svojoj analizi modernog feminističkog pokreta u djelu „drugi spol”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Open Sans"/>
                <a:ea typeface="Open Sans"/>
              </a:rPr>
              <a:t>„</a:t>
            </a:r>
            <a:r>
              <a:rPr b="0" lang="hr-HR" sz="2000" spc="-1" strike="noStrike">
                <a:solidFill>
                  <a:srgbClr val="000000"/>
                </a:solidFill>
                <a:latin typeface="Open Sans"/>
                <a:ea typeface="Open Sans"/>
              </a:rPr>
              <a:t>Jednom kad bude moguće da žena voli iz snage a ne iz slabosti, ne da bi pobjegla od sebe, već da bi se pronašla, tog dana ljubav će joj postati, kao i muškarcu, izvor života, a ne smrtna opasnost. U međuvremenu, ljubav u svojoj najdirljivijoj formi predstavlja prokletstvo koje ostavlja ženu zatočenu u ženskom svemiru, osakaćenu, nedovoljnu za brigu o samoj sebi.”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Open Sans"/>
                <a:ea typeface="Open Sans"/>
              </a:rPr>
              <a:t>,,Svatko od nas odgovoran je za sve i prema svakom ljudskom biću.”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101160">
              <a:lnSpc>
                <a:spcPct val="120000"/>
              </a:lnSpc>
              <a:spcBef>
                <a:spcPts val="1001"/>
              </a:spcBef>
            </a:pP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0" name="Google Shape;174;p12" descr=""/>
          <p:cNvPicPr/>
          <p:nvPr/>
        </p:nvPicPr>
        <p:blipFill>
          <a:blip r:embed="rId1"/>
          <a:stretch/>
        </p:blipFill>
        <p:spPr>
          <a:xfrm>
            <a:off x="9354240" y="0"/>
            <a:ext cx="2837520" cy="20188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AGATHA CHRISTIE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Najbolje prodavani pisac svih vremena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Njezine knjige su prodavane u više od miljardi primjeraka.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Napisala je 66 detektivskih romana,14 kolekcija kratkih priča i ljubavne romane.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Helvetica Neue"/>
                <a:ea typeface="Helvetica Neue"/>
              </a:rPr>
              <a:t>,,Ne možeš znati dok ne probaš“.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Helvetica Neue"/>
                <a:ea typeface="Helvetica Neue"/>
              </a:rPr>
              <a:t>,,Ako ste muškarcu rekli nešto uvredljivo, nemojte se puno brinuti oko toga. Muškarci su previše samozadovoljni te vam čak ne vjeruju da ste ozbiljni ako im govorite nešto neprijatno.”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3" name="Google Shape;181;p13" descr=""/>
          <p:cNvPicPr/>
          <p:nvPr/>
        </p:nvPicPr>
        <p:blipFill>
          <a:blip r:embed="rId1"/>
          <a:stretch/>
        </p:blipFill>
        <p:spPr>
          <a:xfrm>
            <a:off x="10353600" y="0"/>
            <a:ext cx="1837800" cy="24858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COCO CHANEL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5" name="TextShape 2"/>
          <p:cNvSpPr txBox="1"/>
          <p:nvPr/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Smatra se najutjecajnijom modnom figurom 20.st.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Zagovarala je nošenje jednostavne,udobne i praktične odjeće.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Najpoznatija je po kreaciji male crne haljine i parfema Chanel No.5 koji je i danas najprodavaniji ženski parfem.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2c1525"/>
                </a:solidFill>
                <a:latin typeface="PT Sans"/>
                <a:ea typeface="PT Sans"/>
              </a:rPr>
              <a:t>,,Briga o ljepoti, trebali biste započeti sa srcem i dušom, inače vam nikakva šminka neće pomoći.”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6" name="Google Shape;188;p14" descr=""/>
          <p:cNvPicPr/>
          <p:nvPr/>
        </p:nvPicPr>
        <p:blipFill>
          <a:blip r:embed="rId1"/>
          <a:stretch/>
        </p:blipFill>
        <p:spPr>
          <a:xfrm>
            <a:off x="9884160" y="0"/>
            <a:ext cx="2307600" cy="21340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JANICA KOSTELIĆ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8" name="TextShape 2"/>
          <p:cNvSpPr txBox="1"/>
          <p:nvPr/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Jedina žena koja je osvojila 4 zlatne medalje na Olimpijadi u disciplinama alpskog skijanja.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Druga je skijašica na svijetu koja je pobijedila svih pet disciplina u jednoj sezoni.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Ukupno je pobijedila 30 utrka Svjetskog kupa.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 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Zbog brojnih ozljeda više ne skija,no bit će zapamćena kao najveća skijašica svih vremena.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 u="sng">
                <a:solidFill>
                  <a:srgbClr val="fa2b5c"/>
                </a:solidFill>
                <a:uFillTx/>
                <a:latin typeface="Raleway"/>
                <a:ea typeface="Raleway"/>
                <a:hlinkClick r:id="rId1"/>
              </a:rPr>
              <a:t>,,Kad malo vrijeme prođe, kad se slegnu dojmovi, još je lakše vidjeti kako ti je negdje bilo lijepo.</a:t>
            </a:r>
            <a:r>
              <a:rPr b="0" lang="hr-HR" sz="2000" spc="-1" strike="noStrike">
                <a:solidFill>
                  <a:srgbClr val="000000"/>
                </a:solidFill>
                <a:latin typeface="Raleway"/>
                <a:ea typeface="Raleway"/>
              </a:rPr>
              <a:t>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29" name="Google Shape;195;p15" descr=""/>
          <p:cNvPicPr/>
          <p:nvPr/>
        </p:nvPicPr>
        <p:blipFill>
          <a:blip r:embed="rId2"/>
          <a:stretch/>
        </p:blipFill>
        <p:spPr>
          <a:xfrm>
            <a:off x="9755280" y="37800"/>
            <a:ext cx="2418480" cy="17161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67000"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IZVORI:WIKIPEDIA,HRVATSKA ENCIKLOPEDIJA,24 SATA,COSMOPOLITAN,METRO-PORTAL…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GRETA THUNBERG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2" name="TextShape 2"/>
          <p:cNvSpPr txBox="1"/>
          <p:nvPr/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GRETA JE IZ ŠVEDSKE,IMA 18 GODINA I BORI SE PROTIV KLIMATSKIH PROMJENA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2018. GODINE JE INICIRALA ,,ŠKOLSKI ŠTRAJK ZA KLIMU”,KOJI JE PRIVUKAO SVJETSKU PAŽNJU MEDIJA.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JEDNA JE OD VODEĆIH FIGURA SVJETSKOG POKRETA ZA ZAŠTITU OKOLIŠA I KLIMATSKOG GLOBALNOG ZATOPLJENJA.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GRETA JE JEDNA OD KANDIDATA KOJE SU NORVEŠKI ZASTUPNICI PREDLOŽILI ZA OVOGODIŠNJU NOBELOVU NAGRADU ZA MIR.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101160">
              <a:lnSpc>
                <a:spcPct val="120000"/>
              </a:lnSpc>
              <a:spcBef>
                <a:spcPts val="1001"/>
              </a:spcBef>
            </a:pP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3" name="Google Shape;111;p3" descr=""/>
          <p:cNvPicPr/>
          <p:nvPr/>
        </p:nvPicPr>
        <p:blipFill>
          <a:blip r:embed="rId1"/>
          <a:stretch/>
        </p:blipFill>
        <p:spPr>
          <a:xfrm>
            <a:off x="1634760" y="1895760"/>
            <a:ext cx="2644560" cy="3066480"/>
          </a:xfrm>
          <a:prstGeom prst="rect">
            <a:avLst/>
          </a:prstGeom>
          <a:ln>
            <a:noFill/>
          </a:ln>
        </p:spPr>
      </p:pic>
      <p:sp>
        <p:nvSpPr>
          <p:cNvPr id="94" name="CustomShape 1"/>
          <p:cNvSpPr/>
          <p:nvPr/>
        </p:nvSpPr>
        <p:spPr>
          <a:xfrm>
            <a:off x="4425840" y="1895760"/>
            <a:ext cx="6464520" cy="5636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>
            <a:spAutoFit/>
          </a:bodyPr>
          <a:p>
            <a:pPr>
              <a:lnSpc>
                <a:spcPct val="100000"/>
              </a:lnSpc>
            </a:pPr>
            <a:r>
              <a:rPr b="0" lang="hr-HR" sz="2800" spc="-1" strike="noStrike">
                <a:solidFill>
                  <a:srgbClr val="231f20"/>
                </a:solidFill>
                <a:latin typeface="Aparajita"/>
                <a:ea typeface="Aparajita"/>
              </a:rPr>
              <a:t>Imala sam sreću što sam se rodila u vremenu i mjestu gdje su mi svi govorili da sanjam velike stvari i da mogu postati što god poželim. Mogu živjeti gdje god poželim. Ljudi poput mene imali su što im treba i više. Imali smo stvari o kojima su naše bake i djedovi mogli samo sanjati. Imali smo sve što smo mogli poželjeti, a sada možda nećemo imati ništa. Sada vjerojatno više nemamo ni budućnost.</a:t>
            </a:r>
            <a:endParaRPr b="0" lang="hr-HR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MADELINE STUART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6" name="TextShape 2"/>
          <p:cNvSpPr txBox="1"/>
          <p:nvPr/>
        </p:nvSpPr>
        <p:spPr>
          <a:xfrm>
            <a:off x="0" y="1853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MADELINE JE PRVI PROFESIONALNI MODEL S DOWNOVIM SINDROMOM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ŽELJA JOJ JE PROMIJENITI SVJEST LJUDI O TOME ŠTO SVE MOGU S INVALIDITETOM.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101160">
              <a:lnSpc>
                <a:spcPct val="120000"/>
              </a:lnSpc>
              <a:spcBef>
                <a:spcPts val="1001"/>
              </a:spcBef>
            </a:pP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,,Željela bih da znaju da su osobe s Downovim sindromom vrlo sposobne napraviti sve što tražite.Možda ćete nam trebati objasniti ili pokazati na drugačiji način od onog na koji ste navikli,no obećavam da možemo vrijedno raditit.”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	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97" name="Google Shape;119;p4" descr=""/>
          <p:cNvPicPr/>
          <p:nvPr/>
        </p:nvPicPr>
        <p:blipFill>
          <a:blip r:embed="rId1"/>
          <a:stretch/>
        </p:blipFill>
        <p:spPr>
          <a:xfrm>
            <a:off x="9603360" y="2378880"/>
            <a:ext cx="2323440" cy="26247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ELEANOR ROOSEVELT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JAVNOM POLITIČKOM DJELATNOŠĆU SE ZAPOČELA BAVITI OTKAKO JOJ SE SUPRUG FRANKLIN RAZBOLIO OD PARALIZE.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BILA JE ČLANICA DEMOKRATSKE STRANKE I BORILA SE ZA PRAVA ŽENA I MANJINA TE ZA SOCIJALNU REFORMU.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IMALA JE VAŽNU ULOGU U DONOŠENJU OPĆE DEKLARACIJE O LJUDSKIM PRAVIMA.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332280" y="332280"/>
            <a:ext cx="11708640" cy="513360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4000"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1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,,Sreća</a:t>
            </a: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 nije cilj... to je nusproizvod dobro proživljenog života.”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,,Bojimo se previše brige, zbog </a:t>
            </a:r>
            <a:r>
              <a:rPr b="1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straha</a:t>
            </a: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 da se druga osoba uopće ne brine.”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,,Nitko vas ne može natjerati da se osjećate</a:t>
            </a:r>
            <a:r>
              <a:rPr b="1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 inferiorno</a:t>
            </a: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 bez vašeg pristanka.”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1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,,Žena</a:t>
            </a: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 je poput vrećice čaja - ne možete reći koliko je jaka dok je ne stavite u vruću vodu.”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,,Ne biste se toliko brinuli o tome što drugi </a:t>
            </a:r>
            <a:r>
              <a:rPr b="1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misle</a:t>
            </a: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 o vama kad biste shvatili koliko rijetko to čine.”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1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,,Budućnost</a:t>
            </a: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 pripada onima koji vjeruju u ljepotu svojih snova.”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,,Uz novi dan dolazi nova </a:t>
            </a:r>
            <a:r>
              <a:rPr b="1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snaga</a:t>
            </a: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 i nove ideje.”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,,Suoči se s vlastitim</a:t>
            </a:r>
            <a:r>
              <a:rPr b="1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 strahovima</a:t>
            </a:r>
            <a:r>
              <a:rPr b="0" i="1" lang="hr-HR" sz="2000" spc="-1" strike="noStrike">
                <a:solidFill>
                  <a:srgbClr val="333333"/>
                </a:solidFill>
                <a:latin typeface="Arial Black"/>
                <a:ea typeface="Arial Black"/>
              </a:rPr>
              <a:t> i oni će nestati.”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1" name="Google Shape;131;p6" descr=""/>
          <p:cNvPicPr/>
          <p:nvPr/>
        </p:nvPicPr>
        <p:blipFill>
          <a:blip r:embed="rId1"/>
          <a:stretch/>
        </p:blipFill>
        <p:spPr>
          <a:xfrm>
            <a:off x="9839520" y="3429000"/>
            <a:ext cx="2201400" cy="267336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MARIE CURIE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3" name="TextShape 2"/>
          <p:cNvSpPr txBox="1"/>
          <p:nvPr/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JEDNA OD NAJVEĆIH ZNANSTVENICA SVIH VREMENA I PRVA ŽENA KOJA JE OSVOJILA NOBELOVU NAGRADU.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Lora"/>
                <a:ea typeface="Lora"/>
              </a:rPr>
              <a:t>,,Nikad se ne smijete bojati onoga što radite kada je u pravu.”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Lora"/>
                <a:ea typeface="Lora"/>
              </a:rPr>
              <a:t>,,Moramo imati postojanost i prije svega povjerenje u sebe. Moramo vjerovati da smo darovani za nešto.”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Lora"/>
                <a:ea typeface="Lora"/>
              </a:rPr>
              <a:t>,,Ništa u životu ne treba bojati, to bi trebalo shvatiti samo. Sada je vrijeme da bolje razumijemo, tako da se možemo bojati manje.”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101160">
              <a:lnSpc>
                <a:spcPct val="120000"/>
              </a:lnSpc>
              <a:spcBef>
                <a:spcPts val="1001"/>
              </a:spcBef>
            </a:pP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101160">
              <a:lnSpc>
                <a:spcPct val="120000"/>
              </a:lnSpc>
              <a:spcBef>
                <a:spcPts val="1001"/>
              </a:spcBef>
            </a:pP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4" name="Google Shape;138;p7" descr=""/>
          <p:cNvPicPr/>
          <p:nvPr/>
        </p:nvPicPr>
        <p:blipFill>
          <a:blip r:embed="rId1"/>
          <a:stretch/>
        </p:blipFill>
        <p:spPr>
          <a:xfrm>
            <a:off x="10287000" y="0"/>
            <a:ext cx="1904760" cy="185328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EMMA GOLDMAN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TextShape 2"/>
          <p:cNvSpPr txBox="1"/>
          <p:nvPr/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Roboto"/>
                <a:ea typeface="Roboto"/>
              </a:rPr>
              <a:t> </a:t>
            </a:r>
            <a:r>
              <a:rPr b="0" lang="hr-HR" sz="2000" spc="-1" strike="noStrike">
                <a:solidFill>
                  <a:srgbClr val="000000"/>
                </a:solidFill>
                <a:latin typeface="Roboto"/>
                <a:ea typeface="Roboto"/>
              </a:rPr>
              <a:t>Američka politička aktivistica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Roboto"/>
                <a:ea typeface="Roboto"/>
              </a:rPr>
              <a:t> </a:t>
            </a:r>
            <a:r>
              <a:rPr b="0" lang="hr-HR" sz="2000" spc="-1" strike="noStrike">
                <a:solidFill>
                  <a:srgbClr val="000000"/>
                </a:solidFill>
                <a:latin typeface="Roboto"/>
                <a:ea typeface="Roboto"/>
              </a:rPr>
              <a:t>poznata kao jedna od prvih predstavnica anarho-komunizma i feminizma. 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Roboto"/>
                <a:ea typeface="Roboto"/>
              </a:rPr>
              <a:t>1886. je emigirirala u SAD gdje se priključila anarhističkom pokretu. 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Arial"/>
                <a:ea typeface="Arial"/>
              </a:rPr>
              <a:t>,,Religija, područje ljudskoga uma; vlasništvo, područje ljudskih potreba; vlada, područje upravljanja ljudima, predstavljaju uporište čovjekova ropstva i svih strahota koje ono nameće.”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7" name="Google Shape;145;p8" descr=""/>
          <p:cNvPicPr/>
          <p:nvPr/>
        </p:nvPicPr>
        <p:blipFill>
          <a:blip r:embed="rId1"/>
          <a:stretch/>
        </p:blipFill>
        <p:spPr>
          <a:xfrm>
            <a:off x="10334520" y="0"/>
            <a:ext cx="1856880" cy="245700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1451520" y="804600"/>
            <a:ext cx="9603000" cy="1049040"/>
          </a:xfrm>
          <a:prstGeom prst="rect">
            <a:avLst/>
          </a:prstGeom>
          <a:noFill/>
          <a:ln>
            <a:noFill/>
          </a:ln>
        </p:spPr>
        <p:txBody>
          <a:bodyPr>
            <a:normAutofit/>
          </a:bodyPr>
          <a:p>
            <a:pPr>
              <a:lnSpc>
                <a:spcPct val="90000"/>
              </a:lnSpc>
            </a:pPr>
            <a:r>
              <a:rPr b="0" lang="hr-HR" sz="3200" spc="-1" strike="noStrike">
                <a:solidFill>
                  <a:srgbClr val="000000"/>
                </a:solidFill>
                <a:latin typeface="Gill Sans"/>
                <a:ea typeface="Gill Sans"/>
              </a:rPr>
              <a:t>VICTORIA WOODHULL</a:t>
            </a:r>
            <a:endParaRPr b="0" lang="hr-H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1451520" y="2015640"/>
            <a:ext cx="9603000" cy="345024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5000"/>
          </a:bodyPr>
          <a:p>
            <a:pPr marL="228600" indent="-228240">
              <a:lnSpc>
                <a:spcPct val="120000"/>
              </a:lnSpc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VODITELJICA AMERIČKOG SUFRAŽETSKOG POKRETA.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PRVA ŽENA KOJA JE POKRENULA TJEDNE NOVINE.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PRVA ŽENA KOJA SE KANDIDIRALA ZA AMERIČKOG PREDSJEDNIKA.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1870-ih JE UHIĆENA ZBOG PROTESTA NA KOJIMA JE ZAHTIJEVALA JEDNAKA PRAVA ZA ŽENE I MUŠKARCE U TADAŠNJEM DRUŠTVU.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,,ZAŠTO BI SE ŽENA DRUGAČIJE TRETIRALA?”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228240">
              <a:lnSpc>
                <a:spcPct val="120000"/>
              </a:lnSpc>
              <a:spcBef>
                <a:spcPts val="1001"/>
              </a:spcBef>
              <a:buClr>
                <a:srgbClr val="b71e42"/>
              </a:buClr>
              <a:buFont typeface="Arial"/>
              <a:buChar char="•"/>
            </a:pPr>
            <a:r>
              <a:rPr b="0" lang="hr-HR" sz="2000" spc="-1" strike="noStrike">
                <a:solidFill>
                  <a:srgbClr val="000000"/>
                </a:solidFill>
                <a:latin typeface="Gill Sans"/>
                <a:ea typeface="Gill Sans"/>
              </a:rPr>
              <a:t>,,NEMA RAZLIKE  TKO SI ILI ŠTO SI,STAR ILI MLAD,CRNAC ILI BIJELAC,ŽIDOV ILI KRŠĆANIN,ŽELIM VAS SVIH VOLJETI I BITI VOLJENA OD SVIH VAS”</a:t>
            </a: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  <a:p>
            <a:pPr marL="228600" indent="-101160">
              <a:lnSpc>
                <a:spcPct val="120000"/>
              </a:lnSpc>
              <a:spcBef>
                <a:spcPts val="1001"/>
              </a:spcBef>
            </a:pPr>
            <a:endParaRPr b="0" lang="hr-HR" sz="20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10" name="Google Shape;152;p9" descr=""/>
          <p:cNvPicPr/>
          <p:nvPr/>
        </p:nvPicPr>
        <p:blipFill>
          <a:blip r:embed="rId1"/>
          <a:stretch/>
        </p:blipFill>
        <p:spPr>
          <a:xfrm>
            <a:off x="10315440" y="0"/>
            <a:ext cx="1875960" cy="2437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LibreOffice/6.2.5.2$Windows_X86_64 LibreOffice_project/1ec314fa52f458adc18c4f025c545a4e8b22c159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hr-HR</dc:language>
  <cp:lastModifiedBy/>
  <cp:revision>0</cp:revision>
  <dc:subject/>
  <dc:title/>
</cp:coreProperties>
</file>